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859" r:id="rId2"/>
    <p:sldId id="1009" r:id="rId3"/>
    <p:sldId id="1011" r:id="rId4"/>
    <p:sldId id="1033" r:id="rId5"/>
    <p:sldId id="1012" r:id="rId6"/>
    <p:sldId id="1015" r:id="rId7"/>
    <p:sldId id="1016" r:id="rId8"/>
    <p:sldId id="1013" r:id="rId9"/>
    <p:sldId id="1017" r:id="rId10"/>
    <p:sldId id="1027" r:id="rId11"/>
    <p:sldId id="1018" r:id="rId12"/>
    <p:sldId id="1019" r:id="rId13"/>
    <p:sldId id="1020" r:id="rId14"/>
    <p:sldId id="1028" r:id="rId15"/>
    <p:sldId id="1021" r:id="rId16"/>
    <p:sldId id="1022" r:id="rId17"/>
    <p:sldId id="1032" r:id="rId18"/>
    <p:sldId id="1023" r:id="rId19"/>
    <p:sldId id="1024" r:id="rId20"/>
    <p:sldId id="1025" r:id="rId21"/>
    <p:sldId id="1026" r:id="rId22"/>
    <p:sldId id="1031" r:id="rId2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endParaRPr lang="en-US" altLang="zh-CN" sz="600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Unit 1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He was in the kitchen.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3905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your sister playing with you?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hiding behind the sofa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in the toilet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043596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Is your sister playing with you?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322488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He is hiding behind his mum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490536"/>
            <a:ext cx="114858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I’m in the living room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151282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01874" y="278130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01874" y="407816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40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9381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二、从方框中选择合适的单词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00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pupils are reading books in 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buy many things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pupils are running in 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mum is making noodles in 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sister is washing clothes in 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Tiantian is ill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needs to go to the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581338"/>
            <a:ext cx="102971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hospital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supermarket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classroom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toilet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playground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kitchen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39222" y="2386384"/>
            <a:ext cx="17122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classroom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809230" y="2955369"/>
            <a:ext cx="21595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supermarket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197236" y="3594228"/>
            <a:ext cx="19559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playground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809749" y="4316797"/>
            <a:ext cx="13227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kitchen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825926" y="4968568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toilet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022170" y="5391428"/>
            <a:ext cx="140294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hospital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8582" y="1527914"/>
            <a:ext cx="11161240" cy="64807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zh-CN" altLang="en-US" sz="105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4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791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_________you?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_________on the train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95109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Amy _________with her sister?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95109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played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课外拓展提优-通.EPS" descr="id:21474932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3548" y="827166"/>
            <a:ext cx="7624445" cy="81026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82638" y="22768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60854" y="3469541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浏览选项可知，本题是一般过去时。问句主语是</a:t>
            </a:r>
            <a:r>
              <a:rPr lang="en-US" altLang="zh-CN">
                <a:cs typeface="Times New Roman" panose="02020603050405020304" pitchFamily="18" charset="0"/>
              </a:rPr>
              <a:t>you,be</a:t>
            </a:r>
            <a:r>
              <a:rPr lang="zh-CN" altLang="zh-CN">
                <a:cs typeface="Times New Roman" panose="02020603050405020304" pitchFamily="18" charset="0"/>
              </a:rPr>
              <a:t>动词要用</a:t>
            </a:r>
            <a:r>
              <a:rPr lang="en-US" altLang="zh-CN">
                <a:cs typeface="Times New Roman" panose="02020603050405020304" pitchFamily="18" charset="0"/>
              </a:rPr>
              <a:t>were</a:t>
            </a:r>
            <a:r>
              <a:rPr lang="zh-CN" altLang="zh-CN">
                <a:cs typeface="Times New Roman" panose="02020603050405020304" pitchFamily="18" charset="0"/>
              </a:rPr>
              <a:t>；答句主语是</a:t>
            </a:r>
            <a:r>
              <a:rPr lang="en-US" altLang="zh-CN">
                <a:cs typeface="Times New Roman" panose="02020603050405020304" pitchFamily="18" charset="0"/>
              </a:rPr>
              <a:t>I, be</a:t>
            </a:r>
            <a:r>
              <a:rPr lang="zh-CN" altLang="zh-CN">
                <a:cs typeface="Times New Roman" panose="02020603050405020304" pitchFamily="18" charset="0"/>
              </a:rPr>
              <a:t>动词要用</a:t>
            </a:r>
            <a:r>
              <a:rPr lang="en-US" altLang="zh-CN">
                <a:cs typeface="Times New Roman" panose="02020603050405020304" pitchFamily="18" charset="0"/>
              </a:rPr>
              <a:t>was</a:t>
            </a:r>
            <a:r>
              <a:rPr lang="zh-CN" altLang="zh-CN">
                <a:cs typeface="Times New Roman" panose="02020603050405020304" pitchFamily="18" charset="0"/>
              </a:rPr>
              <a:t>。故选</a:t>
            </a:r>
            <a:r>
              <a:rPr lang="en-US" altLang="zh-CN">
                <a:cs typeface="Times New Roman" panose="02020603050405020304" pitchFamily="18" charset="0"/>
              </a:rPr>
              <a:t>B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485453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53548" y="5982452"/>
            <a:ext cx="11493154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现在进行时的结构是</a:t>
            </a:r>
            <a:r>
              <a:rPr lang="en-US" altLang="zh-CN" dirty="0">
                <a:cs typeface="Times New Roman" panose="02020603050405020304" pitchFamily="18" charset="0"/>
              </a:rPr>
              <a:t>“be</a:t>
            </a:r>
            <a:r>
              <a:rPr lang="zh-CN" altLang="zh-CN" dirty="0">
                <a:cs typeface="Times New Roman" panose="02020603050405020304" pitchFamily="18" charset="0"/>
              </a:rPr>
              <a:t>＋</a:t>
            </a:r>
            <a:r>
              <a:rPr lang="zh-CN" altLang="zh-CN" dirty="0" smtClean="0">
                <a:cs typeface="Times New Roman" panose="02020603050405020304" pitchFamily="18" charset="0"/>
              </a:rPr>
              <a:t>动词</a:t>
            </a:r>
            <a:r>
              <a:rPr lang="en-US" altLang="zh-CN" dirty="0" smtClean="0">
                <a:cs typeface="Times New Roman" panose="02020603050405020304" pitchFamily="18" charset="0"/>
              </a:rPr>
              <a:t>-</a:t>
            </a:r>
            <a:r>
              <a:rPr lang="en-US" altLang="zh-CN" dirty="0" err="1" smtClean="0">
                <a:cs typeface="Times New Roman" panose="02020603050405020304" pitchFamily="18" charset="0"/>
              </a:rPr>
              <a:t>ing</a:t>
            </a:r>
            <a:r>
              <a:rPr lang="en-US" altLang="zh-CN" dirty="0"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。故选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434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5420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run on the road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95109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Aren’t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drive a car?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95109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can’t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9507" y="1306263"/>
            <a:ext cx="444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2464018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祈使句的否定句是</a:t>
            </a:r>
            <a:r>
              <a:rPr lang="en-US" altLang="zh-CN">
                <a:cs typeface="Times New Roman" panose="02020603050405020304" pitchFamily="18" charset="0"/>
              </a:rPr>
              <a:t>“Don’t</a:t>
            </a:r>
            <a:r>
              <a:rPr lang="zh-CN" altLang="zh-CN">
                <a:cs typeface="Times New Roman" panose="02020603050405020304" pitchFamily="18" charset="0"/>
              </a:rPr>
              <a:t>＋动词原形＋其他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cs typeface="Times New Roman" panose="02020603050405020304" pitchFamily="18" charset="0"/>
              </a:rPr>
              <a:t>。故选</a:t>
            </a:r>
            <a:r>
              <a:rPr lang="en-US" altLang="zh-CN">
                <a:cs typeface="Times New Roman" panose="02020603050405020304" pitchFamily="18" charset="0"/>
              </a:rPr>
              <a:t>A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9507" y="325728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4348261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本题是以</a:t>
            </a:r>
            <a:r>
              <a:rPr lang="en-US" altLang="zh-CN">
                <a:cs typeface="Times New Roman" panose="02020603050405020304" pitchFamily="18" charset="0"/>
              </a:rPr>
              <a:t>can</a:t>
            </a:r>
            <a:r>
              <a:rPr lang="zh-CN" altLang="zh-CN">
                <a:cs typeface="Times New Roman" panose="02020603050405020304" pitchFamily="18" charset="0"/>
              </a:rPr>
              <a:t>开头的一般疑问句，肯定回答是</a:t>
            </a:r>
            <a:r>
              <a:rPr lang="en-US" altLang="zh-CN">
                <a:cs typeface="Times New Roman" panose="02020603050405020304" pitchFamily="18" charset="0"/>
              </a:rPr>
              <a:t>“Yes, </a:t>
            </a:r>
            <a:r>
              <a:rPr lang="zh-CN" altLang="zh-CN">
                <a:cs typeface="Times New Roman" panose="02020603050405020304" pitchFamily="18" charset="0"/>
              </a:rPr>
              <a:t>主语＋</a:t>
            </a:r>
            <a:r>
              <a:rPr lang="en-US" altLang="zh-CN">
                <a:cs typeface="Times New Roman" panose="02020603050405020304" pitchFamily="18" charset="0"/>
              </a:rPr>
              <a:t>can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cs typeface="Times New Roman" panose="02020603050405020304" pitchFamily="18" charset="0"/>
              </a:rPr>
              <a:t>，否定回答是</a:t>
            </a:r>
            <a:r>
              <a:rPr lang="en-US" altLang="zh-CN">
                <a:cs typeface="Times New Roman" panose="02020603050405020304" pitchFamily="18" charset="0"/>
              </a:rPr>
              <a:t>“No, </a:t>
            </a:r>
            <a:r>
              <a:rPr lang="zh-CN" altLang="zh-CN">
                <a:cs typeface="Times New Roman" panose="02020603050405020304" pitchFamily="18" charset="0"/>
              </a:rPr>
              <a:t>主语＋</a:t>
            </a:r>
            <a:r>
              <a:rPr lang="en-US" altLang="zh-CN">
                <a:cs typeface="Times New Roman" panose="02020603050405020304" pitchFamily="18" charset="0"/>
              </a:rPr>
              <a:t>can’t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cs typeface="Times New Roman" panose="02020603050405020304" pitchFamily="18" charset="0"/>
              </a:rPr>
              <a:t>。故选</a:t>
            </a:r>
            <a:r>
              <a:rPr lang="en-US" altLang="zh-CN">
                <a:cs typeface="Times New Roman" panose="02020603050405020304" pitchFamily="18" charset="0"/>
              </a:rPr>
              <a:t>A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05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found it first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the 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95109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winner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did you find Thomas?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toilet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95109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8134" y="87984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2029790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第二句意为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cs typeface="Times New Roman" panose="02020603050405020304" pitchFamily="18" charset="0"/>
              </a:rPr>
              <a:t>我是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>
                <a:cs typeface="Times New Roman" panose="02020603050405020304" pitchFamily="18" charset="0"/>
              </a:rPr>
              <a:t>，句中缺少表语，可用名词充当。选项</a:t>
            </a:r>
            <a:r>
              <a:rPr lang="en-US" altLang="zh-CN">
                <a:cs typeface="Times New Roman" panose="02020603050405020304" pitchFamily="18" charset="0"/>
              </a:rPr>
              <a:t>A</a:t>
            </a:r>
            <a:r>
              <a:rPr lang="zh-CN" altLang="zh-CN">
                <a:cs typeface="Times New Roman" panose="02020603050405020304" pitchFamily="18" charset="0"/>
              </a:rPr>
              <a:t>是动词原形，</a:t>
            </a:r>
            <a:r>
              <a:rPr lang="en-US" altLang="zh-CN">
                <a:cs typeface="Times New Roman" panose="02020603050405020304" pitchFamily="18" charset="0"/>
              </a:rPr>
              <a:t>B</a:t>
            </a:r>
            <a:r>
              <a:rPr lang="zh-CN" altLang="zh-CN">
                <a:cs typeface="Times New Roman" panose="02020603050405020304" pitchFamily="18" charset="0"/>
              </a:rPr>
              <a:t>选项是动词过去式，都不能充当表语。故选</a:t>
            </a:r>
            <a:r>
              <a:rPr lang="en-US" altLang="zh-CN">
                <a:cs typeface="Times New Roman" panose="02020603050405020304" pitchFamily="18" charset="0"/>
              </a:rPr>
              <a:t>C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8134" y="341478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4509120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答句意为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cs typeface="Times New Roman" panose="02020603050405020304" pitchFamily="18" charset="0"/>
              </a:rPr>
              <a:t>在卫生间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，因此问句是对地点提问，用疑问词</a:t>
            </a:r>
            <a:r>
              <a:rPr lang="en-US" altLang="zh-CN">
                <a:cs typeface="Times New Roman" panose="02020603050405020304" pitchFamily="18" charset="0"/>
              </a:rPr>
              <a:t>where</a:t>
            </a:r>
            <a:r>
              <a:rPr lang="zh-CN" altLang="zh-CN" smtClean="0">
                <a:cs typeface="Times New Roman" panose="02020603050405020304" pitchFamily="18" charset="0"/>
              </a:rPr>
              <a:t>。</a:t>
            </a:r>
            <a:endParaRPr lang="en-US" altLang="zh-CN" smtClean="0"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mtClean="0">
                <a:cs typeface="Times New Roman" panose="02020603050405020304" pitchFamily="18" charset="0"/>
              </a:rPr>
              <a:t>故</a:t>
            </a:r>
            <a:r>
              <a:rPr lang="zh-CN" altLang="zh-CN">
                <a:cs typeface="Times New Roman" panose="02020603050405020304" pitchFamily="18" charset="0"/>
              </a:rPr>
              <a:t>选</a:t>
            </a:r>
            <a:r>
              <a:rPr lang="en-US" altLang="zh-CN">
                <a:cs typeface="Times New Roman" panose="02020603050405020304" pitchFamily="18" charset="0"/>
              </a:rPr>
              <a:t>A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473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05172"/>
            <a:ext cx="11485848" cy="601805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四、从方框中选择合适的句子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matter, Grandpa?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26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26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26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worry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担心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help you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2600" u="sng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2600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 minutes ago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59302" y="751954"/>
            <a:ext cx="5103424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Where did you find it, Lanlan?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Is this your book, Grandpa?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 lost my book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When did you lose it?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 was in the bedroom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38822" y="1927086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C</a:t>
            </a:r>
            <a:endParaRPr lang="zh-CN" altLang="en-US" sz="2600" dirty="0"/>
          </a:p>
        </p:txBody>
      </p:sp>
      <p:sp>
        <p:nvSpPr>
          <p:cNvPr id="6" name="矩形 5"/>
          <p:cNvSpPr/>
          <p:nvPr/>
        </p:nvSpPr>
        <p:spPr>
          <a:xfrm>
            <a:off x="7823398" y="4290443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D</a:t>
            </a:r>
            <a:endParaRPr lang="zh-CN" altLang="en-US" sz="2600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392010"/>
            <a:ext cx="6535584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“What’s the matter, Grandpa?</a:t>
            </a:r>
            <a:r>
              <a:rPr lang="en-US" altLang="zh-CN" sz="2600" b="1" spc="-1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可知，爷爷需要回答自己遇到的问题或状况。</a:t>
            </a:r>
            <a:r>
              <a:rPr lang="en-US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选项符合语境，故选</a:t>
            </a:r>
            <a:r>
              <a:rPr lang="en-US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60854" y="4759648"/>
            <a:ext cx="11485848" cy="1216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 dirty="0" smtClean="0">
                <a:cs typeface="Times New Roman" panose="02020603050405020304" pitchFamily="18" charset="0"/>
              </a:rPr>
              <a:t>根据</a:t>
            </a:r>
            <a:r>
              <a:rPr lang="zh-CN" altLang="zh-CN" sz="2600" dirty="0">
                <a:cs typeface="Times New Roman" panose="02020603050405020304" pitchFamily="18" charset="0"/>
              </a:rPr>
              <a:t>下文</a:t>
            </a:r>
            <a:r>
              <a:rPr lang="en-US" altLang="zh-CN" sz="2600" dirty="0">
                <a:cs typeface="Times New Roman" panose="02020603050405020304" pitchFamily="18" charset="0"/>
              </a:rPr>
              <a:t>“Ten minutes ago</a:t>
            </a:r>
            <a:r>
              <a:rPr lang="en-US" altLang="zh-CN" sz="2600" dirty="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600" dirty="0">
                <a:cs typeface="Times New Roman" panose="02020603050405020304" pitchFamily="18" charset="0"/>
              </a:rPr>
              <a:t>可知，此处</a:t>
            </a:r>
            <a:r>
              <a:rPr lang="en-US" altLang="zh-CN" sz="2600" dirty="0">
                <a:cs typeface="Times New Roman" panose="02020603050405020304" pitchFamily="18" charset="0"/>
              </a:rPr>
              <a:t>Lanlan</a:t>
            </a:r>
            <a:r>
              <a:rPr lang="zh-CN" altLang="zh-CN" sz="2600" dirty="0">
                <a:cs typeface="Times New Roman" panose="02020603050405020304" pitchFamily="18" charset="0"/>
              </a:rPr>
              <a:t>的提问应该是关于时间的，即询问爷爷什么时候丢的书。</a:t>
            </a:r>
            <a:r>
              <a:rPr lang="en-US" altLang="zh-CN" sz="2600" dirty="0">
                <a:cs typeface="Times New Roman" panose="02020603050405020304" pitchFamily="18" charset="0"/>
              </a:rPr>
              <a:t>D</a:t>
            </a:r>
            <a:r>
              <a:rPr lang="zh-CN" altLang="zh-CN" sz="2600" dirty="0">
                <a:cs typeface="Times New Roman" panose="02020603050405020304" pitchFamily="18" charset="0"/>
              </a:rPr>
              <a:t>选项符合语境，故选</a:t>
            </a:r>
            <a:r>
              <a:rPr lang="en-US" altLang="zh-CN" sz="2600" dirty="0">
                <a:cs typeface="Times New Roman" panose="02020603050405020304" pitchFamily="18" charset="0"/>
              </a:rPr>
              <a:t>D</a:t>
            </a:r>
            <a:r>
              <a:rPr lang="zh-CN" altLang="zh-CN" sz="2600" dirty="0">
                <a:cs typeface="Times New Roman" panose="02020603050405020304" pitchFamily="18" charset="0"/>
              </a:rPr>
              <a:t>。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934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185522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were you?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_____Then I went to the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toilet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10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washed my hands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me have a look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two minutes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69099" y="154745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0854" y="2711071"/>
            <a:ext cx="60943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zh-CN" altLang="zh-CN" smtClean="0">
                <a:cs typeface="Times New Roman" panose="02020603050405020304" pitchFamily="18" charset="0"/>
              </a:rPr>
              <a:t>根据</a:t>
            </a:r>
            <a:r>
              <a:rPr lang="zh-CN" altLang="zh-CN">
                <a:cs typeface="Times New Roman" panose="02020603050405020304" pitchFamily="18" charset="0"/>
              </a:rPr>
              <a:t>上文</a:t>
            </a:r>
            <a:r>
              <a:rPr lang="en-US" altLang="zh-CN">
                <a:cs typeface="Times New Roman" panose="02020603050405020304" pitchFamily="18" charset="0"/>
              </a:rPr>
              <a:t>“Where were you?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可知</a:t>
            </a:r>
            <a:r>
              <a:rPr lang="zh-CN" altLang="zh-CN" smtClean="0">
                <a:cs typeface="Times New Roman" panose="02020603050405020304" pitchFamily="18" charset="0"/>
              </a:rPr>
              <a:t>，爷</a:t>
            </a:r>
            <a:r>
              <a:rPr lang="zh-CN" altLang="zh-CN">
                <a:cs typeface="Times New Roman" panose="02020603050405020304" pitchFamily="18" charset="0"/>
              </a:rPr>
              <a:t>爷需要回答自己当时所处的位置</a:t>
            </a:r>
            <a:r>
              <a:rPr lang="zh-CN" altLang="zh-CN" smtClean="0"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cs typeface="Times New Roman" panose="02020603050405020304" pitchFamily="18" charset="0"/>
              </a:rPr>
              <a:t>E</a:t>
            </a:r>
            <a:r>
              <a:rPr lang="zh-CN" altLang="zh-CN">
                <a:cs typeface="Times New Roman" panose="02020603050405020304" pitchFamily="18" charset="0"/>
              </a:rPr>
              <a:t>选项符合语境，故选</a:t>
            </a:r>
            <a:r>
              <a:rPr lang="en-US" altLang="zh-CN">
                <a:cs typeface="Times New Roman" panose="02020603050405020304" pitchFamily="18" charset="0"/>
              </a:rPr>
              <a:t>E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599262" y="1257141"/>
            <a:ext cx="5103424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Where did you find it, Lanlan?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Is this your book, Grandpa?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I lost my book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When did you lose it?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I was in the bedroom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66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it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found it under the sofa in the bedroom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38822" y="92730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442020" y="34098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60854" y="1458938"/>
            <a:ext cx="62566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mtClean="0">
                <a:cs typeface="Times New Roman" panose="02020603050405020304" pitchFamily="18" charset="0"/>
              </a:rPr>
              <a:t>根据</a:t>
            </a:r>
            <a:r>
              <a:rPr lang="zh-CN" altLang="zh-CN">
                <a:cs typeface="Times New Roman" panose="02020603050405020304" pitchFamily="18" charset="0"/>
              </a:rPr>
              <a:t>下文</a:t>
            </a:r>
            <a:r>
              <a:rPr lang="en-US" altLang="zh-CN">
                <a:cs typeface="Times New Roman" panose="02020603050405020304" pitchFamily="18" charset="0"/>
              </a:rPr>
              <a:t>“Yes, it is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cs typeface="Times New Roman" panose="02020603050405020304" pitchFamily="18" charset="0"/>
              </a:rPr>
              <a:t>可知，此处应该是以</a:t>
            </a:r>
            <a:r>
              <a:rPr lang="en-US" altLang="zh-CN">
                <a:cs typeface="Times New Roman" panose="02020603050405020304" pitchFamily="18" charset="0"/>
              </a:rPr>
              <a:t>Is</a:t>
            </a:r>
            <a:r>
              <a:rPr lang="zh-CN" altLang="zh-CN">
                <a:cs typeface="Times New Roman" panose="02020603050405020304" pitchFamily="18" charset="0"/>
              </a:rPr>
              <a:t>开头的一般疑问句。</a:t>
            </a:r>
            <a:r>
              <a:rPr lang="en-US" altLang="zh-CN">
                <a:cs typeface="Times New Roman" panose="02020603050405020304" pitchFamily="18" charset="0"/>
              </a:rPr>
              <a:t>B</a:t>
            </a:r>
            <a:r>
              <a:rPr lang="zh-CN" altLang="zh-CN">
                <a:cs typeface="Times New Roman" panose="02020603050405020304" pitchFamily="18" charset="0"/>
              </a:rPr>
              <a:t>选项符合语境，故选</a:t>
            </a:r>
            <a:r>
              <a:rPr lang="en-US" altLang="zh-CN">
                <a:cs typeface="Times New Roman" panose="02020603050405020304" pitchFamily="18" charset="0"/>
              </a:rPr>
              <a:t>B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4" y="4563449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mtClean="0">
                <a:cs typeface="Times New Roman" panose="02020603050405020304" pitchFamily="18" charset="0"/>
              </a:rPr>
              <a:t>根据</a:t>
            </a:r>
            <a:r>
              <a:rPr lang="zh-CN" altLang="zh-CN">
                <a:cs typeface="Times New Roman" panose="02020603050405020304" pitchFamily="18" charset="0"/>
              </a:rPr>
              <a:t>下文</a:t>
            </a:r>
            <a:r>
              <a:rPr lang="en-US" altLang="zh-CN">
                <a:cs typeface="Times New Roman" panose="02020603050405020304" pitchFamily="18" charset="0"/>
              </a:rPr>
              <a:t>“I found it under the sofa in the bedroom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cs typeface="Times New Roman" panose="02020603050405020304" pitchFamily="18" charset="0"/>
              </a:rPr>
              <a:t>可知，此处爷爷的提问应该是关于书在哪里被找到的。</a:t>
            </a:r>
            <a:r>
              <a:rPr lang="en-US" altLang="zh-CN">
                <a:cs typeface="Times New Roman" panose="02020603050405020304" pitchFamily="18" charset="0"/>
              </a:rPr>
              <a:t>A</a:t>
            </a:r>
            <a:r>
              <a:rPr lang="zh-CN" altLang="zh-CN">
                <a:cs typeface="Times New Roman" panose="02020603050405020304" pitchFamily="18" charset="0"/>
              </a:rPr>
              <a:t>选项符合语境，故选</a:t>
            </a:r>
            <a:r>
              <a:rPr lang="en-US" altLang="zh-CN">
                <a:cs typeface="Times New Roman" panose="02020603050405020304" pitchFamily="18" charset="0"/>
              </a:rPr>
              <a:t>A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761893" y="890614"/>
            <a:ext cx="5103424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Where did you find it, Lanlan?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Is this your book, Grandpa?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I lost my book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When did you lose it?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I was in the bedroom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96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85737"/>
            <a:ext cx="11485848" cy="612475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五、根据中文提示写出正确的单词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lnSpc>
                <a:spcPct val="14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everyone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name is Nana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a twelve-year-old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孩子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four people in my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 happy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居住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Shanghai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house is on the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three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卧室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厨房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卫生间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客厅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 nice bedroom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my bedroom, there is a small bed, a desk, a lamp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台灯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air-conditioner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so 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bed is on the left side of the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沙发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bedroom is small, but it’s very comfortable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my bedroom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003692" y="1390326"/>
            <a:ext cx="9428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child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10630" y="2593640"/>
            <a:ext cx="7216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live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304993" y="2590782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first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989722" y="3182877"/>
            <a:ext cx="16946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bedrooms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300800" y="3187994"/>
            <a:ext cx="13227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kitchen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42160" y="3773722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toilet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479125" y="3730862"/>
            <a:ext cx="10422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living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091693" y="3803302"/>
            <a:ext cx="9957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room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0929280" y="4987297"/>
            <a:ext cx="803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sofa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995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68314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Brown family live in a big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Today is Sunday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Brown family are at home, Mrs Brown is in the kitchen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cooking dinner for her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the man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Mr Brown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taking a shower in the bathroom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their children? John is watching TV in the living room with his little brother Tim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Tim is hiding behind the sofa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 ha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can’t see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is Lily? She is in her bedroom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talking with her friend on the phone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very happy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自主探究提优-通.EPS" descr="id:21474932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391" y="764704"/>
            <a:ext cx="8641136" cy="716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24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5模块目标导航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47821" y="1052736"/>
            <a:ext cx="11494770" cy="52705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788007"/>
              </p:ext>
            </p:extLst>
          </p:nvPr>
        </p:nvGraphicFramePr>
        <p:xfrm>
          <a:off x="347821" y="1587585"/>
          <a:ext cx="1149477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562809">
                  <a:extLst>
                    <a:ext uri="{9D8B030D-6E8A-4147-A177-3AD203B41FA5}">
                      <a16:colId xmlns:a16="http://schemas.microsoft.com/office/drawing/2014/main" val="3553251226"/>
                    </a:ext>
                  </a:extLst>
                </a:gridCol>
                <a:gridCol w="10931961">
                  <a:extLst>
                    <a:ext uri="{9D8B030D-6E8A-4147-A177-3AD203B41FA5}">
                      <a16:colId xmlns:a16="http://schemas.microsoft.com/office/drawing/2014/main" val="54022094"/>
                    </a:ext>
                  </a:extLst>
                </a:gridCol>
              </a:tblGrid>
              <a:tr h="226298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um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ew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字母组合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Cambria" panose="02040503050406030204" pitchFamily="18" charset="0"/>
                        </a:rPr>
                        <a:t>ŋ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ng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swimmi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ng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ion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arm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indow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ear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8417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为下列人物选择相应的房间，将序号填在对应的横线上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        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171.jpg" descr="id:21474980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96325" y="1367927"/>
            <a:ext cx="1915160" cy="1252220"/>
          </a:xfrm>
          <a:prstGeom prst="rect">
            <a:avLst/>
          </a:prstGeom>
        </p:spPr>
      </p:pic>
      <p:pic>
        <p:nvPicPr>
          <p:cNvPr id="4" name="gyy172.jpg" descr="id:214749801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43543" y="1391326"/>
            <a:ext cx="1807724" cy="1265826"/>
          </a:xfrm>
          <a:prstGeom prst="rect">
            <a:avLst/>
          </a:prstGeom>
        </p:spPr>
      </p:pic>
      <p:pic>
        <p:nvPicPr>
          <p:cNvPr id="5" name="gyy173.jpg" descr="id:214749802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673941" y="1391326"/>
            <a:ext cx="1638187" cy="1353497"/>
          </a:xfrm>
          <a:prstGeom prst="rect">
            <a:avLst/>
          </a:prstGeom>
        </p:spPr>
      </p:pic>
      <p:pic>
        <p:nvPicPr>
          <p:cNvPr id="6" name="gyy174.jpg" descr="id:2147498032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695606" y="1471367"/>
            <a:ext cx="1917700" cy="1145540"/>
          </a:xfrm>
          <a:prstGeom prst="rect">
            <a:avLst/>
          </a:prstGeom>
        </p:spPr>
      </p:pic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694734"/>
              </p:ext>
            </p:extLst>
          </p:nvPr>
        </p:nvGraphicFramePr>
        <p:xfrm>
          <a:off x="406574" y="2799034"/>
          <a:ext cx="11377264" cy="1058750"/>
        </p:xfrm>
        <a:graphic>
          <a:graphicData uri="http://schemas.openxmlformats.org/drawingml/2006/table">
            <a:tbl>
              <a:tblPr firstRow="1" firstCol="1" bandRow="1"/>
              <a:tblGrid>
                <a:gridCol w="2755725">
                  <a:extLst>
                    <a:ext uri="{9D8B030D-6E8A-4147-A177-3AD203B41FA5}">
                      <a16:colId xmlns:a16="http://schemas.microsoft.com/office/drawing/2014/main" val="1312574564"/>
                    </a:ext>
                  </a:extLst>
                </a:gridCol>
                <a:gridCol w="2932907">
                  <a:extLst>
                    <a:ext uri="{9D8B030D-6E8A-4147-A177-3AD203B41FA5}">
                      <a16:colId xmlns:a16="http://schemas.microsoft.com/office/drawing/2014/main" val="568908534"/>
                    </a:ext>
                  </a:extLst>
                </a:gridCol>
                <a:gridCol w="2773271">
                  <a:extLst>
                    <a:ext uri="{9D8B030D-6E8A-4147-A177-3AD203B41FA5}">
                      <a16:colId xmlns:a16="http://schemas.microsoft.com/office/drawing/2014/main" val="3775249295"/>
                    </a:ext>
                  </a:extLst>
                </a:gridCol>
                <a:gridCol w="2915361">
                  <a:extLst>
                    <a:ext uri="{9D8B030D-6E8A-4147-A177-3AD203B41FA5}">
                      <a16:colId xmlns:a16="http://schemas.microsoft.com/office/drawing/2014/main" val="483064867"/>
                    </a:ext>
                  </a:extLst>
                </a:gridCol>
              </a:tblGrid>
              <a:tr h="50401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Brown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Brown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John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Lily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5960495"/>
                  </a:ext>
                </a:extLst>
              </a:tr>
              <a:tr h="44021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b="1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547408"/>
                  </a:ext>
                </a:extLst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1646421" y="340490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 sz="2400"/>
          </a:p>
        </p:txBody>
      </p:sp>
      <p:sp>
        <p:nvSpPr>
          <p:cNvPr id="9" name="矩形 8"/>
          <p:cNvSpPr/>
          <p:nvPr/>
        </p:nvSpPr>
        <p:spPr>
          <a:xfrm>
            <a:off x="4518880" y="33888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 sz="2400"/>
          </a:p>
        </p:txBody>
      </p:sp>
      <p:sp>
        <p:nvSpPr>
          <p:cNvPr id="10" name="矩形 9"/>
          <p:cNvSpPr/>
          <p:nvPr/>
        </p:nvSpPr>
        <p:spPr>
          <a:xfrm>
            <a:off x="7404104" y="337151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10459531" y="338886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 sz="2400"/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3933056"/>
            <a:ext cx="11485848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“Mrs Brown is in the kitchen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 Brown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在厨房里，故选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0854" y="4438426"/>
            <a:ext cx="11485848" cy="520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spc="-100" smtClean="0">
                <a:cs typeface="Times New Roman" panose="02020603050405020304" pitchFamily="18" charset="0"/>
              </a:rPr>
              <a:t>2</a:t>
            </a:r>
            <a:r>
              <a:rPr lang="en-US" altLang="zh-CN" sz="2400" spc="-100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spc="-100" smtClean="0">
                <a:cs typeface="Times New Roman" panose="02020603050405020304" pitchFamily="18" charset="0"/>
              </a:rPr>
              <a:t>根据</a:t>
            </a:r>
            <a:r>
              <a:rPr lang="en-US" altLang="zh-CN" sz="2400" spc="-100">
                <a:cs typeface="Times New Roman" panose="02020603050405020304" pitchFamily="18" charset="0"/>
              </a:rPr>
              <a:t>“He’s taking a shower in the bathroom</a:t>
            </a:r>
            <a:r>
              <a:rPr lang="en-US" altLang="zh-CN" sz="2400" spc="-10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400" spc="-100">
                <a:cs typeface="Times New Roman" panose="02020603050405020304" pitchFamily="18" charset="0"/>
              </a:rPr>
              <a:t>可知，</a:t>
            </a:r>
            <a:r>
              <a:rPr lang="en-US" altLang="zh-CN" sz="2400" spc="-100">
                <a:cs typeface="Times New Roman" panose="02020603050405020304" pitchFamily="18" charset="0"/>
              </a:rPr>
              <a:t>Mr Brown</a:t>
            </a:r>
            <a:r>
              <a:rPr lang="zh-CN" altLang="zh-CN" sz="2400" spc="-100">
                <a:cs typeface="Times New Roman" panose="02020603050405020304" pitchFamily="18" charset="0"/>
              </a:rPr>
              <a:t>在浴室里，故选</a:t>
            </a:r>
            <a:r>
              <a:rPr lang="en-US" altLang="zh-CN" sz="2400" spc="-100">
                <a:cs typeface="Times New Roman" panose="02020603050405020304" pitchFamily="18" charset="0"/>
              </a:rPr>
              <a:t>C</a:t>
            </a:r>
            <a:r>
              <a:rPr lang="zh-CN" altLang="zh-CN" sz="2400" spc="-100">
                <a:cs typeface="Times New Roman" panose="02020603050405020304" pitchFamily="18" charset="0"/>
              </a:rPr>
              <a:t>。</a:t>
            </a:r>
            <a:endParaRPr lang="zh-CN" altLang="zh-CN" sz="2400" spc="-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60854" y="4986798"/>
            <a:ext cx="11485848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smtClean="0">
                <a:cs typeface="Times New Roman" panose="02020603050405020304" pitchFamily="18" charset="0"/>
              </a:rPr>
              <a:t>根据</a:t>
            </a:r>
            <a:r>
              <a:rPr lang="en-US" altLang="zh-CN" sz="2400">
                <a:cs typeface="Times New Roman" panose="02020603050405020304" pitchFamily="18" charset="0"/>
              </a:rPr>
              <a:t>“John is watching TV in the living room with his little brother Tim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400">
                <a:cs typeface="Times New Roman" panose="02020603050405020304" pitchFamily="18" charset="0"/>
              </a:rPr>
              <a:t>可知，</a:t>
            </a:r>
            <a:r>
              <a:rPr lang="en-US" altLang="zh-CN" sz="2400">
                <a:cs typeface="Times New Roman" panose="02020603050405020304" pitchFamily="18" charset="0"/>
              </a:rPr>
              <a:t>John</a:t>
            </a:r>
            <a:r>
              <a:rPr lang="zh-CN" altLang="zh-CN" sz="2400">
                <a:cs typeface="Times New Roman" panose="02020603050405020304" pitchFamily="18" charset="0"/>
              </a:rPr>
              <a:t>在客厅里，故选</a:t>
            </a:r>
            <a:r>
              <a:rPr lang="en-US" altLang="zh-CN" sz="2400">
                <a:cs typeface="Times New Roman" panose="02020603050405020304" pitchFamily="18" charset="0"/>
              </a:rPr>
              <a:t>A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0854" y="5984892"/>
            <a:ext cx="11485848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cs typeface="Times New Roman" panose="02020603050405020304" pitchFamily="18" charset="0"/>
              </a:rPr>
              <a:t>4</a:t>
            </a:r>
            <a:r>
              <a:rPr lang="en-US" altLang="zh-CN" sz="2400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smtClean="0">
                <a:cs typeface="Times New Roman" panose="02020603050405020304" pitchFamily="18" charset="0"/>
              </a:rPr>
              <a:t>根据</a:t>
            </a:r>
            <a:r>
              <a:rPr lang="en-US" altLang="zh-CN" sz="2400">
                <a:cs typeface="Times New Roman" panose="02020603050405020304" pitchFamily="18" charset="0"/>
              </a:rPr>
              <a:t>“She is in her bedroom</a:t>
            </a:r>
            <a:r>
              <a:rPr lang="en-US" altLang="zh-CN" sz="240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400">
                <a:cs typeface="Times New Roman" panose="02020603050405020304" pitchFamily="18" charset="0"/>
              </a:rPr>
              <a:t>可知，</a:t>
            </a:r>
            <a:r>
              <a:rPr lang="en-US" altLang="zh-CN" sz="2400">
                <a:cs typeface="Times New Roman" panose="02020603050405020304" pitchFamily="18" charset="0"/>
              </a:rPr>
              <a:t>Lily</a:t>
            </a:r>
            <a:r>
              <a:rPr lang="zh-CN" altLang="zh-CN" sz="2400">
                <a:cs typeface="Times New Roman" panose="02020603050405020304" pitchFamily="18" charset="0"/>
              </a:rPr>
              <a:t>在卧室里，故选</a:t>
            </a:r>
            <a:r>
              <a:rPr lang="en-US" altLang="zh-CN" sz="2400">
                <a:cs typeface="Times New Roman" panose="02020603050405020304" pitchFamily="18" charset="0"/>
              </a:rPr>
              <a:t>B</a:t>
            </a:r>
            <a:r>
              <a:rPr lang="zh-CN" altLang="zh-CN" sz="2400"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720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根据短文内容，判断下列句子正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 Brown has got four children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 is in the living room now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4012" y="151859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2039752"/>
            <a:ext cx="114858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根据文中</a:t>
            </a:r>
            <a:r>
              <a:rPr lang="en-US" altLang="zh-CN">
                <a:cs typeface="Times New Roman" panose="02020603050405020304" pitchFamily="18" charset="0"/>
              </a:rPr>
              <a:t>“John is watching TV in the living room with his little brother Tim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cs typeface="Times New Roman" panose="02020603050405020304" pitchFamily="18" charset="0"/>
              </a:rPr>
              <a:t>和</a:t>
            </a:r>
            <a:r>
              <a:rPr lang="en-US" altLang="zh-CN">
                <a:cs typeface="Times New Roman" panose="02020603050405020304" pitchFamily="18" charset="0"/>
              </a:rPr>
              <a:t>“Where is Lily? She is in her bedroom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cs typeface="Times New Roman" panose="02020603050405020304" pitchFamily="18" charset="0"/>
              </a:rPr>
              <a:t>可知，</a:t>
            </a:r>
            <a:r>
              <a:rPr lang="en-US" altLang="zh-CN">
                <a:cs typeface="Times New Roman" panose="02020603050405020304" pitchFamily="18" charset="0"/>
              </a:rPr>
              <a:t>Mrs Brown</a:t>
            </a:r>
            <a:r>
              <a:rPr lang="zh-CN" altLang="zh-CN">
                <a:cs typeface="Times New Roman" panose="02020603050405020304" pitchFamily="18" charset="0"/>
              </a:rPr>
              <a:t>有三个孩子，分别是</a:t>
            </a:r>
            <a:r>
              <a:rPr lang="en-US" altLang="zh-CN">
                <a:cs typeface="Times New Roman" panose="02020603050405020304" pitchFamily="18" charset="0"/>
              </a:rPr>
              <a:t>John,Tim</a:t>
            </a:r>
            <a:r>
              <a:rPr lang="zh-CN" altLang="zh-CN">
                <a:cs typeface="Times New Roman" panose="02020603050405020304" pitchFamily="18" charset="0"/>
              </a:rPr>
              <a:t>和</a:t>
            </a:r>
            <a:r>
              <a:rPr lang="en-US" altLang="zh-CN">
                <a:cs typeface="Times New Roman" panose="02020603050405020304" pitchFamily="18" charset="0"/>
              </a:rPr>
              <a:t>Lily,</a:t>
            </a:r>
            <a:r>
              <a:rPr lang="zh-CN" altLang="zh-CN">
                <a:cs typeface="Times New Roman" panose="02020603050405020304" pitchFamily="18" charset="0"/>
              </a:rPr>
              <a:t>故本题错误。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4776" y="407107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4564285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根据文中</a:t>
            </a:r>
            <a:r>
              <a:rPr lang="en-US" altLang="zh-CN">
                <a:cs typeface="Times New Roman" panose="02020603050405020304" pitchFamily="18" charset="0"/>
              </a:rPr>
              <a:t>“John is watching TV in the living room with his little brother Tim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>
                <a:cs typeface="Times New Roman" panose="02020603050405020304" pitchFamily="18" charset="0"/>
              </a:rPr>
              <a:t>可知，</a:t>
            </a:r>
            <a:r>
              <a:rPr lang="en-US" altLang="zh-CN">
                <a:cs typeface="Times New Roman" panose="02020603050405020304" pitchFamily="18" charset="0"/>
              </a:rPr>
              <a:t>Tim</a:t>
            </a:r>
            <a:r>
              <a:rPr lang="zh-CN" altLang="zh-CN">
                <a:cs typeface="Times New Roman" panose="02020603050405020304" pitchFamily="18" charset="0"/>
              </a:rPr>
              <a:t>在客厅，故本题正确。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878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43857"/>
            <a:ext cx="11485848" cy="656846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three rooms in Mr Brown’s house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169809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2629879"/>
            <a:ext cx="11485848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文中提到了</a:t>
            </a:r>
            <a:r>
              <a:rPr lang="en-US" altLang="zh-CN">
                <a:cs typeface="Times New Roman" panose="02020603050405020304" pitchFamily="18" charset="0"/>
              </a:rPr>
              <a:t>Mrs Brown</a:t>
            </a:r>
            <a:r>
              <a:rPr lang="zh-CN" altLang="zh-CN">
                <a:cs typeface="Times New Roman" panose="02020603050405020304" pitchFamily="18" charset="0"/>
              </a:rPr>
              <a:t>家的四个房间，分别是厨房、浴室、客厅和卧室，故本题错误。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539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289502"/>
              </p:ext>
            </p:extLst>
          </p:nvPr>
        </p:nvGraphicFramePr>
        <p:xfrm>
          <a:off x="334566" y="1316712"/>
          <a:ext cx="11521279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648072">
                  <a:extLst>
                    <a:ext uri="{9D8B030D-6E8A-4147-A177-3AD203B41FA5}">
                      <a16:colId xmlns:a16="http://schemas.microsoft.com/office/drawing/2014/main" val="1265077164"/>
                    </a:ext>
                  </a:extLst>
                </a:gridCol>
                <a:gridCol w="10873207">
                  <a:extLst>
                    <a:ext uri="{9D8B030D-6E8A-4147-A177-3AD203B41FA5}">
                      <a16:colId xmlns:a16="http://schemas.microsoft.com/office/drawing/2014/main" val="3914506387"/>
                    </a:ext>
                  </a:extLst>
                </a:gridCol>
              </a:tblGrid>
              <a:tr h="301730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97522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kitchen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厨房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toilet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厕所，卫生间　　　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97522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room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房间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*hide-and-seek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捉迷藏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97522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好，哦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last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最后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97522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hide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躲，躲藏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sofa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沙发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97522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shout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呼喊，大叫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grass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草，草地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975225" algn="l"/>
                          <a:tab pos="801116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baby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婴儿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dangerous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危险的</a:t>
                      </a: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1014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2075599"/>
              </p:ext>
            </p:extLst>
          </p:nvPr>
        </p:nvGraphicFramePr>
        <p:xfrm>
          <a:off x="334566" y="2012816"/>
          <a:ext cx="11521279" cy="1920240"/>
        </p:xfrm>
        <a:graphic>
          <a:graphicData uri="http://schemas.openxmlformats.org/drawingml/2006/table">
            <a:tbl>
              <a:tblPr firstRow="1" firstCol="1" bandRow="1"/>
              <a:tblGrid>
                <a:gridCol w="648072">
                  <a:extLst>
                    <a:ext uri="{9D8B030D-6E8A-4147-A177-3AD203B41FA5}">
                      <a16:colId xmlns:a16="http://schemas.microsoft.com/office/drawing/2014/main" val="1265077164"/>
                    </a:ext>
                  </a:extLst>
                </a:gridCol>
                <a:gridCol w="10873207">
                  <a:extLst>
                    <a:ext uri="{9D8B030D-6E8A-4147-A177-3AD203B41FA5}">
                      <a16:colId xmlns:a16="http://schemas.microsoft.com/office/drawing/2014/main" val="3914506387"/>
                    </a:ext>
                  </a:extLst>
                </a:gridCol>
              </a:tblGrid>
              <a:tr h="150865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97522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living room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起居室，客厅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in the kitchen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在厨房里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97522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with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玩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on the grass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在草地上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97522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climb the tree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爬树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fall off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跌落</a:t>
                      </a: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24200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542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969966"/>
              </p:ext>
            </p:extLst>
          </p:nvPr>
        </p:nvGraphicFramePr>
        <p:xfrm>
          <a:off x="360854" y="1279301"/>
          <a:ext cx="11485848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477768">
                  <a:extLst>
                    <a:ext uri="{9D8B030D-6E8A-4147-A177-3AD203B41FA5}">
                      <a16:colId xmlns:a16="http://schemas.microsoft.com/office/drawing/2014/main" val="649185875"/>
                    </a:ext>
                  </a:extLst>
                </a:gridCol>
                <a:gridCol w="11008080">
                  <a:extLst>
                    <a:ext uri="{9D8B030D-6E8A-4147-A177-3AD203B41FA5}">
                      <a16:colId xmlns:a16="http://schemas.microsoft.com/office/drawing/2014/main" val="1777585714"/>
                    </a:ext>
                  </a:extLst>
                </a:gridCol>
              </a:tblGrid>
              <a:tr h="35178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He was in the kitchen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他在厨房里。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此句为含有系动词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的一般过去时。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的过去式有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were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两种形式。当主语是单数时用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当主语是复数或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were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were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cinema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last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night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他们昨晚在电影院。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were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late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yesterday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angry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你昨天上学迟到了。吴老师很生气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498" marR="20498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02775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9424"/>
              </p:ext>
            </p:extLst>
          </p:nvPr>
        </p:nvGraphicFramePr>
        <p:xfrm>
          <a:off x="360854" y="1124744"/>
          <a:ext cx="11485848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621784">
                  <a:extLst>
                    <a:ext uri="{9D8B030D-6E8A-4147-A177-3AD203B41FA5}">
                      <a16:colId xmlns:a16="http://schemas.microsoft.com/office/drawing/2014/main" val="649185875"/>
                    </a:ext>
                  </a:extLst>
                </a:gridCol>
                <a:gridCol w="10864064">
                  <a:extLst>
                    <a:ext uri="{9D8B030D-6E8A-4147-A177-3AD203B41FA5}">
                      <a16:colId xmlns:a16="http://schemas.microsoft.com/office/drawing/2014/main" val="1777585714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 did you find John?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你在哪儿找到约翰的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449263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found John in the kitchen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我在厨房里找到了约翰。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辨析</a:t>
                      </a: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强调寻找的结果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找到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发现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,look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侧重于寻找的动作和过程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寻找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keys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我找不到我的钥匙了。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looking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lost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everywhere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她正在四处寻找她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丢失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狗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Don’t walk on the grass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不要践踏草坪。</a:t>
                      </a:r>
                    </a:p>
                  </a:txBody>
                  <a:tcPr marL="20498" marR="20498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02775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066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810554"/>
              </p:ext>
            </p:extLst>
          </p:nvPr>
        </p:nvGraphicFramePr>
        <p:xfrm>
          <a:off x="360854" y="727200"/>
          <a:ext cx="11485848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477768">
                  <a:extLst>
                    <a:ext uri="{9D8B030D-6E8A-4147-A177-3AD203B41FA5}">
                      <a16:colId xmlns:a16="http://schemas.microsoft.com/office/drawing/2014/main" val="649185875"/>
                    </a:ext>
                  </a:extLst>
                </a:gridCol>
                <a:gridCol w="11008080">
                  <a:extLst>
                    <a:ext uri="{9D8B030D-6E8A-4147-A177-3AD203B41FA5}">
                      <a16:colId xmlns:a16="http://schemas.microsoft.com/office/drawing/2014/main" val="1777585714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then I fell off the bed and I bumped my head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随后我从床上掉了下来，磕到了头。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fall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上掉下来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fell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bike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hurt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his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leg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他从自行车上掉了下来</a:t>
                      </a:r>
                      <a:r>
                        <a:rPr lang="zh-CN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spc="-100" baseline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伤到了腿。</a:t>
                      </a:r>
                      <a:endParaRPr lang="zh-CN" sz="2800" spc="-100" baseline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fall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还可表示数量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水平等下降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降低。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temperature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falling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温度在下降。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birds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forest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fell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off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last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year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去年森林里鸟的数量减少了。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0498" marR="20498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02775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004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290516"/>
              </p:ext>
            </p:extLst>
          </p:nvPr>
        </p:nvGraphicFramePr>
        <p:xfrm>
          <a:off x="334566" y="1412776"/>
          <a:ext cx="11521280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576064">
                  <a:extLst>
                    <a:ext uri="{9D8B030D-6E8A-4147-A177-3AD203B41FA5}">
                      <a16:colId xmlns:a16="http://schemas.microsoft.com/office/drawing/2014/main" val="2741799252"/>
                    </a:ext>
                  </a:extLst>
                </a:gridCol>
                <a:gridCol w="10945216">
                  <a:extLst>
                    <a:ext uri="{9D8B030D-6E8A-4147-A177-3AD203B41FA5}">
                      <a16:colId xmlns:a16="http://schemas.microsoft.com/office/drawing/2014/main" val="241135064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一般过去时的用法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一般过去时通常表示过去发生的动作或存在的状态，它往往和一些表示过去的时间连用。例如：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last 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Monday,yesterday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等。在一般过去时的肯定结构中，谓语动词要改为过去式。如：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didn’t go to school last Monday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我上周一没上学。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7330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3742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in the bedroom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play basketball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found me last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课内基础提优-通.EPS" descr="id:21474932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2593" y="974801"/>
            <a:ext cx="10756265" cy="79692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60854" y="2852936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He was in the kitchen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149080"/>
            <a:ext cx="114858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Let’s play 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hide-and-seek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4" y="5426640"/>
            <a:ext cx="114858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You found me last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240861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82638" y="369035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63402" y="494203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389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tx1"/>
          </a:solidFill>
        </a:ln>
      </a:spPr>
      <a:bodyPr wrap="square">
        <a:spAutoFit/>
      </a:bodyPr>
      <a:lstStyle>
        <a:defPPr algn="ctr">
          <a:lnSpc>
            <a:spcPct val="150000"/>
          </a:lnSpc>
          <a:spcAft>
            <a:spcPts val="0"/>
          </a:spcAft>
          <a:tabLst>
            <a:tab pos="4231005" algn="l"/>
            <a:tab pos="8011160" algn="l"/>
          </a:tabLst>
          <a:defRPr sz="1050" b="0">
            <a:solidFill>
              <a:srgbClr val="000000"/>
            </a:solidFill>
            <a:cs typeface="Times New Roman" panose="02020603050405020304" pitchFamily="18" charset="0"/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2615</Words>
  <Application>Microsoft Office PowerPoint</Application>
  <PresentationFormat>自定义</PresentationFormat>
  <Paragraphs>227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仿宋</vt:lpstr>
      <vt:lpstr>黑体</vt:lpstr>
      <vt:lpstr>楷体</vt:lpstr>
      <vt:lpstr>隶书</vt:lpstr>
      <vt:lpstr>宋体</vt:lpstr>
      <vt:lpstr>Arial</vt:lpstr>
      <vt:lpstr>Calibri</vt:lpstr>
      <vt:lpstr>Cambria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416</cp:revision>
  <dcterms:created xsi:type="dcterms:W3CDTF">2020-11-06T05:24:00Z</dcterms:created>
  <dcterms:modified xsi:type="dcterms:W3CDTF">2025-06-16T02:22:38Z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